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sldIdLst>
    <p:sldId id="256" r:id="rId2"/>
    <p:sldId id="266" r:id="rId3"/>
    <p:sldId id="258" r:id="rId4"/>
    <p:sldId id="273" r:id="rId5"/>
    <p:sldId id="257" r:id="rId6"/>
    <p:sldId id="259" r:id="rId7"/>
    <p:sldId id="260" r:id="rId8"/>
    <p:sldId id="274" r:id="rId9"/>
    <p:sldId id="268" r:id="rId10"/>
    <p:sldId id="272" r:id="rId11"/>
    <p:sldId id="261" r:id="rId12"/>
    <p:sldId id="269" r:id="rId13"/>
    <p:sldId id="270" r:id="rId14"/>
    <p:sldId id="271" r:id="rId15"/>
    <p:sldId id="262" r:id="rId16"/>
    <p:sldId id="276" r:id="rId17"/>
    <p:sldId id="264" r:id="rId18"/>
    <p:sldId id="263" r:id="rId19"/>
    <p:sldId id="277" r:id="rId20"/>
    <p:sldId id="265" r:id="rId21"/>
    <p:sldId id="278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74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14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300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1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3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3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05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53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817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8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54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8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88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07" r:id="rId6"/>
    <p:sldLayoutId id="2147483803" r:id="rId7"/>
    <p:sldLayoutId id="2147483804" r:id="rId8"/>
    <p:sldLayoutId id="2147483805" r:id="rId9"/>
    <p:sldLayoutId id="2147483806" r:id="rId10"/>
    <p:sldLayoutId id="214748380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h9BOFnYz57M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8rFeFuOAb1k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iVImSyy9Bc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0" name="Rectangle 1089">
            <a:extLst>
              <a:ext uri="{FF2B5EF4-FFF2-40B4-BE49-F238E27FC236}">
                <a16:creationId xmlns:a16="http://schemas.microsoft.com/office/drawing/2014/main" id="{35F60170-91B4-45F0-B88B-9C07AEC4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1C883-E4DB-44FA-4678-1421AC07A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07" y="702870"/>
            <a:ext cx="5614993" cy="309346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 dirty="0"/>
              <a:t>Behavior and Ecology of Northern Cardinals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45F480-6574-A4E7-9F8C-3F24F48F2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06" y="4067746"/>
            <a:ext cx="5614993" cy="2163418"/>
          </a:xfrm>
        </p:spPr>
        <p:txBody>
          <a:bodyPr anchor="t">
            <a:normAutofit/>
          </a:bodyPr>
          <a:lstStyle/>
          <a:p>
            <a:r>
              <a:rPr lang="en-US" dirty="0"/>
              <a:t>Joanna Vondrasek</a:t>
            </a:r>
          </a:p>
          <a:p>
            <a:endParaRPr lang="en-US" dirty="0"/>
          </a:p>
          <a:p>
            <a:r>
              <a:rPr lang="en-US" dirty="0"/>
              <a:t>Research contributions from Annie Newell Fugate &amp; Ezra Staengl</a:t>
            </a:r>
          </a:p>
        </p:txBody>
      </p:sp>
      <p:pic>
        <p:nvPicPr>
          <p:cNvPr id="1026" name="Picture 2" descr="May be an image of bird">
            <a:extLst>
              <a:ext uri="{FF2B5EF4-FFF2-40B4-BE49-F238E27FC236}">
                <a16:creationId xmlns:a16="http://schemas.microsoft.com/office/drawing/2014/main" id="{05240825-7ED3-09FC-E8CF-4EA5AF133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4" r="28212"/>
          <a:stretch/>
        </p:blipFill>
        <p:spPr bwMode="auto">
          <a:xfrm>
            <a:off x="6280340" y="489856"/>
            <a:ext cx="5349331" cy="587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92" name="Straight Connector 1091">
            <a:extLst>
              <a:ext uri="{FF2B5EF4-FFF2-40B4-BE49-F238E27FC236}">
                <a16:creationId xmlns:a16="http://schemas.microsoft.com/office/drawing/2014/main" id="{2C84CC28-1690-471E-9AE2-3198EB8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4" name="Straight Connector 1093">
            <a:extLst>
              <a:ext uri="{FF2B5EF4-FFF2-40B4-BE49-F238E27FC236}">
                <a16:creationId xmlns:a16="http://schemas.microsoft.com/office/drawing/2014/main" id="{526E6137-4B85-4A65-BCC4-9BAB3D0D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29B4743-F1FF-97F3-9D4D-E482323415CF}"/>
              </a:ext>
            </a:extLst>
          </p:cNvPr>
          <p:cNvSpPr txBox="1"/>
          <p:nvPr/>
        </p:nvSpPr>
        <p:spPr>
          <a:xfrm>
            <a:off x="7640973" y="6370320"/>
            <a:ext cx="347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Photo credit: John Hines</a:t>
            </a:r>
          </a:p>
        </p:txBody>
      </p:sp>
    </p:spTree>
    <p:extLst>
      <p:ext uri="{BB962C8B-B14F-4D97-AF65-F5344CB8AC3E}">
        <p14:creationId xmlns:p14="http://schemas.microsoft.com/office/powerpoint/2010/main" val="3429222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74BF0-8F14-1BB6-D5B0-B46326E00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9722D-4FFE-EE8F-E09B-68EDEC1EB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9" y="593510"/>
            <a:ext cx="6971448" cy="6062472"/>
          </a:xfrm>
          <a:prstGeom prst="rect">
            <a:avLst/>
          </a:prstGeom>
        </p:spPr>
      </p:pic>
      <p:pic>
        <p:nvPicPr>
          <p:cNvPr id="15362" name="Picture 2" descr="May be an image of woodpecker">
            <a:extLst>
              <a:ext uri="{FF2B5EF4-FFF2-40B4-BE49-F238E27FC236}">
                <a16:creationId xmlns:a16="http://schemas.microsoft.com/office/drawing/2014/main" id="{5BAD60B2-467B-4641-3371-685CE69B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203" y="1600040"/>
            <a:ext cx="4360714" cy="365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E3EEF1-37BF-8718-2CCA-A3832D49F78A}"/>
              </a:ext>
            </a:extLst>
          </p:cNvPr>
          <p:cNvSpPr txBox="1"/>
          <p:nvPr/>
        </p:nvSpPr>
        <p:spPr>
          <a:xfrm>
            <a:off x="7772400" y="5592726"/>
            <a:ext cx="339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Taylor Horton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DD2D13-C598-0FBD-1157-8B374A441020}"/>
              </a:ext>
            </a:extLst>
          </p:cNvPr>
          <p:cNvSpPr txBox="1"/>
          <p:nvPr/>
        </p:nvSpPr>
        <p:spPr>
          <a:xfrm>
            <a:off x="191386" y="6507126"/>
            <a:ext cx="12000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Vondrasek, J.R. 2003. The evolution of communication and territoriality in the northern cardinal (Cardinalis cardinalis).</a:t>
            </a:r>
          </a:p>
        </p:txBody>
      </p:sp>
    </p:spTree>
    <p:extLst>
      <p:ext uri="{BB962C8B-B14F-4D97-AF65-F5344CB8AC3E}">
        <p14:creationId xmlns:p14="http://schemas.microsoft.com/office/powerpoint/2010/main" val="3063626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71647-2542-1C06-00EA-5832C50C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-146200"/>
            <a:ext cx="4287393" cy="2450593"/>
          </a:xfrm>
        </p:spPr>
        <p:txBody>
          <a:bodyPr/>
          <a:lstStyle/>
          <a:p>
            <a:r>
              <a:rPr lang="en-US" sz="3600" dirty="0"/>
              <a:t>Winter Diet of Cardinals in the VA Piedmont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3858D-7E4E-53B3-57F1-41D0670BE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3914" y="2446895"/>
            <a:ext cx="3960613" cy="727229"/>
          </a:xfrm>
        </p:spPr>
        <p:txBody>
          <a:bodyPr>
            <a:normAutofit/>
          </a:bodyPr>
          <a:lstStyle/>
          <a:p>
            <a:r>
              <a:rPr lang="en-US" sz="1800" dirty="0"/>
              <a:t>Ezra </a:t>
            </a:r>
            <a:r>
              <a:rPr lang="en-US" sz="1800" dirty="0" err="1"/>
              <a:t>Staengl’s</a:t>
            </a:r>
            <a:r>
              <a:rPr lang="en-US" sz="1800" dirty="0"/>
              <a:t> Capstone Research at PVCC in Spring 2022</a:t>
            </a:r>
          </a:p>
        </p:txBody>
      </p:sp>
      <p:pic>
        <p:nvPicPr>
          <p:cNvPr id="8" name="Picture Placeholder 7" descr="A bird standing in the snow">
            <a:extLst>
              <a:ext uri="{FF2B5EF4-FFF2-40B4-BE49-F238E27FC236}">
                <a16:creationId xmlns:a16="http://schemas.microsoft.com/office/drawing/2014/main" id="{9BFF2270-4BC3-C90A-0A1E-559295A49B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r="3186"/>
          <a:stretch>
            <a:fillRect/>
          </a:stretch>
        </p:blipFill>
        <p:spPr bwMode="auto">
          <a:xfrm>
            <a:off x="4512758" y="765384"/>
            <a:ext cx="3768814" cy="284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AC3AD0-74B4-3BBB-93E5-0F58E2293F7D}"/>
              </a:ext>
            </a:extLst>
          </p:cNvPr>
          <p:cNvSpPr txBox="1"/>
          <p:nvPr/>
        </p:nvSpPr>
        <p:spPr>
          <a:xfrm>
            <a:off x="4893381" y="3244334"/>
            <a:ext cx="347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Photo credit: Cathy Good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93AFC92-FF2F-A262-1AB5-56B01657511B}"/>
              </a:ext>
            </a:extLst>
          </p:cNvPr>
          <p:cNvSpPr txBox="1">
            <a:spLocks/>
          </p:cNvSpPr>
          <p:nvPr/>
        </p:nvSpPr>
        <p:spPr>
          <a:xfrm>
            <a:off x="329184" y="3657476"/>
            <a:ext cx="10808208" cy="211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Questions: </a:t>
            </a:r>
          </a:p>
          <a:p>
            <a:pPr marL="514350" indent="-514350">
              <a:buAutoNum type="arabicParenR"/>
            </a:pPr>
            <a:r>
              <a:rPr lang="en-US" sz="2800" dirty="0"/>
              <a:t>What do cardinals eat in the winter in Central Virginia? </a:t>
            </a:r>
          </a:p>
          <a:p>
            <a:pPr marL="514350" indent="-514350">
              <a:buAutoNum type="arabicParenR"/>
            </a:pPr>
            <a:r>
              <a:rPr lang="en-US" sz="2800" dirty="0"/>
              <a:t>Does their diet differ between rural and urban locations?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8E7C7-5B3F-C185-CDA6-84AB62E1EDDF}"/>
              </a:ext>
            </a:extLst>
          </p:cNvPr>
          <p:cNvSpPr txBox="1"/>
          <p:nvPr/>
        </p:nvSpPr>
        <p:spPr>
          <a:xfrm>
            <a:off x="231227" y="6547945"/>
            <a:ext cx="11174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Staengl, E.. and Vondrasek, J.R. Winter Diet of the Northern Cardinal (Cardinalis cardinalis) in Central Virginia: A comparison of a rural and an urban site (in review) </a:t>
            </a:r>
            <a:endParaRPr lang="en-US" sz="1200" dirty="0"/>
          </a:p>
        </p:txBody>
      </p:sp>
      <p:pic>
        <p:nvPicPr>
          <p:cNvPr id="12" name="Picture Placeholder 5" descr="A bird sitting on a branch&#10;&#10;Description automatically generated">
            <a:extLst>
              <a:ext uri="{FF2B5EF4-FFF2-40B4-BE49-F238E27FC236}">
                <a16:creationId xmlns:a16="http://schemas.microsoft.com/office/drawing/2014/main" id="{8F615CE8-56C0-D053-C12A-3F3B19822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r="5907"/>
          <a:stretch>
            <a:fillRect/>
          </a:stretch>
        </p:blipFill>
        <p:spPr>
          <a:xfrm>
            <a:off x="8366054" y="817509"/>
            <a:ext cx="3630918" cy="27450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44E301-09C6-5750-BF3D-0DA52520CFFF}"/>
              </a:ext>
            </a:extLst>
          </p:cNvPr>
          <p:cNvSpPr txBox="1"/>
          <p:nvPr/>
        </p:nvSpPr>
        <p:spPr>
          <a:xfrm>
            <a:off x="8746677" y="3193198"/>
            <a:ext cx="347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Photo credit: JoAnn </a:t>
            </a:r>
            <a:r>
              <a:rPr lang="en-US" dirty="0" err="1">
                <a:solidFill>
                  <a:schemeClr val="bg1"/>
                </a:solidFill>
              </a:rPr>
              <a:t>Dalley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76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ble with a number of plants&#10;&#10;Description automatically generated">
            <a:extLst>
              <a:ext uri="{FF2B5EF4-FFF2-40B4-BE49-F238E27FC236}">
                <a16:creationId xmlns:a16="http://schemas.microsoft.com/office/drawing/2014/main" id="{B12F743D-1ECC-D056-8A96-E1F66C3A9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44" y="565149"/>
            <a:ext cx="7645400" cy="5727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C385AA-0E23-4047-0AC3-CB5AF4D89A40}"/>
              </a:ext>
            </a:extLst>
          </p:cNvPr>
          <p:cNvSpPr txBox="1"/>
          <p:nvPr/>
        </p:nvSpPr>
        <p:spPr>
          <a:xfrm>
            <a:off x="441434" y="1166842"/>
            <a:ext cx="35630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Comparison of diet between Greenbrier Park in Charlottesville and Walnut Creek Park in Albemarle County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2FC60-E8CC-1F7B-51F2-ADE3A6AF1281}"/>
              </a:ext>
            </a:extLst>
          </p:cNvPr>
          <p:cNvSpPr txBox="1"/>
          <p:nvPr/>
        </p:nvSpPr>
        <p:spPr>
          <a:xfrm>
            <a:off x="231227" y="6547945"/>
            <a:ext cx="11174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Staengl, E. and Vondrasek, J.R. Winter Diet of the Northern Cardinal (Cardinalis cardinalis) in Central Virginia: A comparison of a rural and an urban site (in review)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6811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24D34-DB2E-61C3-6A56-83B7E3B45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8" y="804824"/>
            <a:ext cx="10851707" cy="621792"/>
          </a:xfrm>
        </p:spPr>
        <p:txBody>
          <a:bodyPr/>
          <a:lstStyle/>
          <a:p>
            <a:pPr algn="ctr"/>
            <a:r>
              <a:rPr lang="en-US" sz="4000" dirty="0"/>
              <a:t>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45216-CCFE-C50F-46A0-DFE4D1E7D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22" y="1828943"/>
            <a:ext cx="5503530" cy="4316675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Almost entirely plant-based diet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Similar proportions of native/nonnative plants consumed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Little overlap between Greenbrier (urban) and Walnut Creek (rural)</a:t>
            </a:r>
          </a:p>
          <a:p>
            <a:pPr marL="1028700" lvl="1" indent="-342900"/>
            <a:r>
              <a:rPr lang="en-US" sz="2800" dirty="0" err="1"/>
              <a:t>Tuliptree</a:t>
            </a:r>
            <a:r>
              <a:rPr lang="en-US" sz="2800" dirty="0"/>
              <a:t>, wild grape only common food sources at both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Some invasives eaten in both locations. Of note:</a:t>
            </a:r>
          </a:p>
          <a:p>
            <a:pPr marL="1028700" lvl="1" indent="-342900"/>
            <a:r>
              <a:rPr lang="en-US" sz="2800" dirty="0"/>
              <a:t>Leatherleaf mahonia in Greenbrier (urban)</a:t>
            </a:r>
          </a:p>
          <a:p>
            <a:pPr marL="1028700" lvl="1" indent="-342900"/>
            <a:r>
              <a:rPr lang="en-US" sz="2800" dirty="0"/>
              <a:t>Multiflora rose in Walnut Creek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graph showing the number of nonnative figures&#10;&#10;Description automatically generated">
            <a:extLst>
              <a:ext uri="{FF2B5EF4-FFF2-40B4-BE49-F238E27FC236}">
                <a16:creationId xmlns:a16="http://schemas.microsoft.com/office/drawing/2014/main" id="{9114B5B1-7590-0C42-3580-20DA3EA4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42" y="1828943"/>
            <a:ext cx="6295027" cy="3814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6F3B8-1CFD-CA06-5E7F-FB5B99E139E8}"/>
              </a:ext>
            </a:extLst>
          </p:cNvPr>
          <p:cNvSpPr txBox="1"/>
          <p:nvPr/>
        </p:nvSpPr>
        <p:spPr>
          <a:xfrm>
            <a:off x="231227" y="6547945"/>
            <a:ext cx="11174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Staengl, E. and Vondrasek, J.R. Winter Diet of the Northern Cardinal (Cardinalis cardinalis) in Central Virginia: A comparison of a rural and an urban site (in review)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0802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9B6261-5AC4-DFDA-1332-19C1AC1EE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747027"/>
            <a:ext cx="11145039" cy="751318"/>
          </a:xfrm>
        </p:spPr>
        <p:txBody>
          <a:bodyPr/>
          <a:lstStyle/>
          <a:p>
            <a:r>
              <a:rPr lang="en-US" sz="4000" dirty="0"/>
              <a:t>Some of the nonnative plants consumed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6A0F6-5E24-0225-7BD4-13B14DB2E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906" y="1300813"/>
            <a:ext cx="5346222" cy="823912"/>
          </a:xfrm>
        </p:spPr>
        <p:txBody>
          <a:bodyPr/>
          <a:lstStyle/>
          <a:p>
            <a:r>
              <a:rPr lang="en-US" dirty="0"/>
              <a:t>Multiflora rosehips in winter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7E1D55-337D-6C95-4E48-53F64D900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0631" y="1667170"/>
            <a:ext cx="5372551" cy="823912"/>
          </a:xfrm>
        </p:spPr>
        <p:txBody>
          <a:bodyPr/>
          <a:lstStyle/>
          <a:p>
            <a:r>
              <a:rPr lang="en-US" dirty="0"/>
              <a:t>Leatherleaf mahonia (photo in C-</a:t>
            </a:r>
            <a:r>
              <a:rPr lang="en-US" dirty="0" err="1"/>
              <a:t>ville</a:t>
            </a:r>
            <a:r>
              <a:rPr lang="en-US" dirty="0"/>
              <a:t> near CHS). Flowers were eaten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F414547-AF13-4F43-D8C2-3CE4456BED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6" y="2376138"/>
            <a:ext cx="4918442" cy="303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5EC0B-D3ED-DB07-A564-C3DFBC1E74F1}"/>
              </a:ext>
            </a:extLst>
          </p:cNvPr>
          <p:cNvSpPr txBox="1"/>
          <p:nvPr/>
        </p:nvSpPr>
        <p:spPr>
          <a:xfrm>
            <a:off x="652706" y="6453963"/>
            <a:ext cx="4530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https://www.conngardener.com/multiflora-rose/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F18C20B8-97DD-575B-2C82-9B29CCA4F22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49" y="2659907"/>
            <a:ext cx="2418681" cy="322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87126D-A6C4-9BFF-8D9F-BBDF3C981487}"/>
              </a:ext>
            </a:extLst>
          </p:cNvPr>
          <p:cNvSpPr txBox="1"/>
          <p:nvPr/>
        </p:nvSpPr>
        <p:spPr>
          <a:xfrm>
            <a:off x="7559749" y="6453962"/>
            <a:ext cx="4530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</a:t>
            </a:r>
            <a:r>
              <a:rPr lang="en-US" sz="1200" dirty="0" err="1"/>
              <a:t>lboogie</a:t>
            </a:r>
            <a:r>
              <a:rPr lang="en-US" sz="1200" dirty="0"/>
              <a:t> </a:t>
            </a:r>
            <a:r>
              <a:rPr lang="en-US" sz="1200" dirty="0" err="1"/>
              <a:t>iNaturalist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6069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BB7FF-C531-0BE7-06A4-57F809C1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Behavioral observations – Virginia 2005-present</a:t>
            </a:r>
          </a:p>
        </p:txBody>
      </p:sp>
      <p:pic>
        <p:nvPicPr>
          <p:cNvPr id="6" name="Picture Placeholder 5" descr="A bird sitting on a branch&#10;&#10;Description automatically generated">
            <a:extLst>
              <a:ext uri="{FF2B5EF4-FFF2-40B4-BE49-F238E27FC236}">
                <a16:creationId xmlns:a16="http://schemas.microsoft.com/office/drawing/2014/main" id="{88C0CB95-EC10-E7F9-CAD4-23016F2B91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r="590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7F321-01C2-3A8D-A8E1-D572460A5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General theme: overlap between behaviors thought to be confined to a single sex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08450-8989-E278-5FE1-3F9D1DCBAB52}"/>
              </a:ext>
            </a:extLst>
          </p:cNvPr>
          <p:cNvSpPr txBox="1"/>
          <p:nvPr/>
        </p:nvSpPr>
        <p:spPr>
          <a:xfrm>
            <a:off x="7041533" y="5943600"/>
            <a:ext cx="347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Photo credit: JoAnn </a:t>
            </a:r>
            <a:r>
              <a:rPr lang="en-US" dirty="0" err="1"/>
              <a:t>Dalley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36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7" title="Rosie Female Cardinal singing for Red the Male Cardinal 1May21">
            <a:hlinkClick r:id="" action="ppaction://media"/>
            <a:extLst>
              <a:ext uri="{FF2B5EF4-FFF2-40B4-BE49-F238E27FC236}">
                <a16:creationId xmlns:a16="http://schemas.microsoft.com/office/drawing/2014/main" id="{2425A647-0185-4B5C-317A-814C723F80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94251" y="900576"/>
            <a:ext cx="6333460" cy="475009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41D6D07-9B5B-0D9E-DDD9-FA9B1BF6E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Female singing on nest, male delivering food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8FF1C2-2828-7131-2DD4-A10CE60DA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Video credit -- YouTube: </a:t>
            </a:r>
            <a:r>
              <a:rPr lang="en-US" b="0" i="0" dirty="0">
                <a:effectLst/>
              </a:rPr>
              <a:t>@rosieandred-northerncardin2991</a:t>
            </a:r>
          </a:p>
          <a:p>
            <a:endParaRPr lang="en-US" i="0" dirty="0"/>
          </a:p>
          <a:p>
            <a:r>
              <a:rPr lang="en-US" i="0" dirty="0"/>
              <a:t>Indiana, May 1,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38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1F1C1-2EBC-DCF2-41C9-F7D378EAA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659367"/>
            <a:ext cx="4287393" cy="2450593"/>
          </a:xfrm>
        </p:spPr>
        <p:txBody>
          <a:bodyPr/>
          <a:lstStyle/>
          <a:p>
            <a:r>
              <a:rPr lang="en-US" sz="3600" dirty="0"/>
              <a:t>Males incubating eggs? </a:t>
            </a:r>
            <a:br>
              <a:rPr lang="en-US" sz="3600" dirty="0"/>
            </a:br>
            <a:r>
              <a:rPr lang="en-US" sz="3600" dirty="0"/>
              <a:t>Females singing to indicate this need?</a:t>
            </a:r>
          </a:p>
        </p:txBody>
      </p:sp>
      <p:pic>
        <p:nvPicPr>
          <p:cNvPr id="6" name="Picture Placeholder 5" descr="A bird nest in a bush&#10;&#10;Description automatically generated">
            <a:extLst>
              <a:ext uri="{FF2B5EF4-FFF2-40B4-BE49-F238E27FC236}">
                <a16:creationId xmlns:a16="http://schemas.microsoft.com/office/drawing/2014/main" id="{5A1A1DF0-A398-5BF9-7A97-33989EE0D8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599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990F4-123F-5569-3D1D-673CCDF53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Early (cold) April (2005) in Belmont…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Female sang from nest and flew 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Male immediately flew in and sat  on nest for a short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Nest failed a few days later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10FC7E-2312-46A2-5F3F-316C70B4930F}"/>
              </a:ext>
            </a:extLst>
          </p:cNvPr>
          <p:cNvSpPr txBox="1"/>
          <p:nvPr/>
        </p:nvSpPr>
        <p:spPr>
          <a:xfrm>
            <a:off x="6741236" y="5947910"/>
            <a:ext cx="415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Photo credit: Will Kurtz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F8EC33-54D0-6703-677D-76A3D4694A87}"/>
              </a:ext>
            </a:extLst>
          </p:cNvPr>
          <p:cNvSpPr txBox="1"/>
          <p:nvPr/>
        </p:nvSpPr>
        <p:spPr>
          <a:xfrm>
            <a:off x="484632" y="6404102"/>
            <a:ext cx="98392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400" spc="25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Vondrasek, J.R. 2006.  Nest-sitting by a male North Cardinal (</a:t>
            </a:r>
            <a:r>
              <a:rPr lang="en-US" sz="1200" i="1" kern="1400" spc="25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Cardinalis cardinalis).  The Raven</a:t>
            </a:r>
            <a:r>
              <a:rPr lang="en-US" sz="1200" kern="1400" spc="25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1400" spc="25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sz="1200" kern="1400" spc="25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(1):13-15.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77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09D49-BFE5-2B10-6272-617DD7F4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94" y="521207"/>
            <a:ext cx="2999461" cy="4866870"/>
          </a:xfrm>
        </p:spPr>
        <p:txBody>
          <a:bodyPr/>
          <a:lstStyle/>
          <a:p>
            <a:r>
              <a:rPr lang="en-US" sz="3600" dirty="0"/>
              <a:t>Courtship display is connected to song  in both sexes prior to copulation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CB86F-7184-92C2-D020-FB6CDED48A7B}"/>
              </a:ext>
            </a:extLst>
          </p:cNvPr>
          <p:cNvSpPr txBox="1"/>
          <p:nvPr/>
        </p:nvSpPr>
        <p:spPr>
          <a:xfrm>
            <a:off x="127590" y="6413120"/>
            <a:ext cx="11936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Vondrasek, J.R. 2023. Observations of Coordinated Song, Courtship Display, Courtship Feeding, and Copulation in Northern Cardinals (Cardinalis cardinalis) in Virginia. 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Northeastern Naturalist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30(4), N71-N74</a:t>
            </a:r>
            <a:endParaRPr lang="en-US" sz="1100" dirty="0"/>
          </a:p>
        </p:txBody>
      </p:sp>
      <p:pic>
        <p:nvPicPr>
          <p:cNvPr id="9" name="Online Media 6" title="Loves in the Air -- Cardinal Mating 4k">
            <a:hlinkClick r:id="" action="ppaction://media"/>
            <a:extLst>
              <a:ext uri="{FF2B5EF4-FFF2-40B4-BE49-F238E27FC236}">
                <a16:creationId xmlns:a16="http://schemas.microsoft.com/office/drawing/2014/main" id="{EE15B425-AA94-FCDD-53D4-0040594FCB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69052" y="776177"/>
            <a:ext cx="7410297" cy="4186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2FDAB1-0E2D-CF20-98BB-BA9EB970FA82}"/>
              </a:ext>
            </a:extLst>
          </p:cNvPr>
          <p:cNvSpPr txBox="1"/>
          <p:nvPr/>
        </p:nvSpPr>
        <p:spPr>
          <a:xfrm>
            <a:off x="6440129" y="5134059"/>
            <a:ext cx="432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Youtube</a:t>
            </a:r>
            <a:r>
              <a:rPr lang="en-US" dirty="0"/>
              <a:t>: © My Backyard Friends</a:t>
            </a:r>
          </a:p>
        </p:txBody>
      </p:sp>
    </p:spTree>
    <p:extLst>
      <p:ext uri="{BB962C8B-B14F-4D97-AF65-F5344CB8AC3E}">
        <p14:creationId xmlns:p14="http://schemas.microsoft.com/office/powerpoint/2010/main" val="203105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Female Northern Cardinal Courtship Display">
            <a:hlinkClick r:id="" action="ppaction://media"/>
            <a:extLst>
              <a:ext uri="{FF2B5EF4-FFF2-40B4-BE49-F238E27FC236}">
                <a16:creationId xmlns:a16="http://schemas.microsoft.com/office/drawing/2014/main" id="{74BF8456-04E4-824C-9042-98DFB97294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33E3D8-F22B-20E2-D0EE-F5E47AE2CF65}"/>
              </a:ext>
            </a:extLst>
          </p:cNvPr>
          <p:cNvSpPr txBox="1"/>
          <p:nvPr/>
        </p:nvSpPr>
        <p:spPr>
          <a:xfrm>
            <a:off x="606056" y="6488668"/>
            <a:ext cx="876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Source: </a:t>
            </a:r>
            <a:r>
              <a:rPr lang="en-US" dirty="0" err="1"/>
              <a:t>Youtube</a:t>
            </a:r>
            <a:r>
              <a:rPr lang="en-US" dirty="0"/>
              <a:t> – </a:t>
            </a:r>
            <a:r>
              <a:rPr lang="en-US" dirty="0" err="1"/>
              <a:t>Davegillplaysguitar</a:t>
            </a:r>
            <a:r>
              <a:rPr lang="en-US" dirty="0"/>
              <a:t> New Jersey, April 2021</a:t>
            </a:r>
          </a:p>
        </p:txBody>
      </p:sp>
    </p:spTree>
    <p:extLst>
      <p:ext uri="{BB962C8B-B14F-4D97-AF65-F5344CB8AC3E}">
        <p14:creationId xmlns:p14="http://schemas.microsoft.com/office/powerpoint/2010/main" val="383613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4A1DC0-A7F7-5744-CBD6-48E93FC4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807862"/>
          </a:xfrm>
        </p:spPr>
        <p:txBody>
          <a:bodyPr/>
          <a:lstStyle/>
          <a:p>
            <a:r>
              <a:rPr lang="en-US" sz="4000" dirty="0"/>
              <a:t>Research background</a:t>
            </a:r>
          </a:p>
        </p:txBody>
      </p:sp>
      <p:pic>
        <p:nvPicPr>
          <p:cNvPr id="8" name="Content Placeholder 7" descr="A person using a caliper&#10;&#10;Description automatically generated">
            <a:extLst>
              <a:ext uri="{FF2B5EF4-FFF2-40B4-BE49-F238E27FC236}">
                <a16:creationId xmlns:a16="http://schemas.microsoft.com/office/drawing/2014/main" id="{D8B8EC17-F4F0-3FDC-918A-F848978C3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21" y="1074100"/>
            <a:ext cx="3175240" cy="48736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34196C-9707-4548-9EA9-F05B1FD9D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1" y="2113984"/>
            <a:ext cx="4287393" cy="3329885"/>
          </a:xfrm>
        </p:spPr>
        <p:txBody>
          <a:bodyPr/>
          <a:lstStyle/>
          <a:p>
            <a:r>
              <a:rPr lang="en-US" dirty="0"/>
              <a:t>Dissertation research at Mason Farm Biological Reserve in Chapel Hill, NC  (1997-2002)</a:t>
            </a:r>
          </a:p>
          <a:p>
            <a:endParaRPr lang="en-US" dirty="0"/>
          </a:p>
          <a:p>
            <a:r>
              <a:rPr lang="en-US" dirty="0"/>
              <a:t>Observations/Research with PVCC  students in Charlottesville (2003-present)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23A688-6A86-EE35-674F-D6CE55D0C7AA}"/>
              </a:ext>
            </a:extLst>
          </p:cNvPr>
          <p:cNvSpPr txBox="1"/>
          <p:nvPr/>
        </p:nvSpPr>
        <p:spPr>
          <a:xfrm>
            <a:off x="8357190" y="5947725"/>
            <a:ext cx="170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 2002</a:t>
            </a:r>
          </a:p>
        </p:txBody>
      </p:sp>
    </p:spTree>
    <p:extLst>
      <p:ext uri="{BB962C8B-B14F-4D97-AF65-F5344CB8AC3E}">
        <p14:creationId xmlns:p14="http://schemas.microsoft.com/office/powerpoint/2010/main" val="4201015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260A-9C04-1ACB-09F4-D0E2F1B0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Courtship feeding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A7F9A-24E3-8CE1-22B2-69AADE394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is feeding whom? </a:t>
            </a:r>
          </a:p>
          <a:p>
            <a:r>
              <a:rPr lang="en-US" dirty="0"/>
              <a:t>Observed a female delivering food to a male in my yard in Belmont</a:t>
            </a:r>
          </a:p>
          <a:p>
            <a:r>
              <a:rPr lang="en-US" dirty="0"/>
              <a:t>Not previously reported 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493C538-35C7-FCF1-024D-F3D20FB36E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Placeholder 7" descr="A couple of birds feeding each other">
            <a:extLst>
              <a:ext uri="{FF2B5EF4-FFF2-40B4-BE49-F238E27FC236}">
                <a16:creationId xmlns:a16="http://schemas.microsoft.com/office/drawing/2014/main" id="{DECFA445-74F8-744B-1057-7CB41D66B4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59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759B7-0EF2-7F03-E422-2F714C477AD9}"/>
              </a:ext>
            </a:extLst>
          </p:cNvPr>
          <p:cNvSpPr txBox="1"/>
          <p:nvPr/>
        </p:nvSpPr>
        <p:spPr>
          <a:xfrm>
            <a:off x="6705600" y="5968180"/>
            <a:ext cx="401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</a:t>
            </a:r>
            <a:r>
              <a:rPr lang="en-US" b="0" i="0" dirty="0">
                <a:solidFill>
                  <a:srgbClr val="222222"/>
                </a:solidFill>
                <a:effectLst/>
              </a:rPr>
              <a:t>Chris Anderson-Hoke 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50721-0B7D-E658-C85A-152EB0A51917}"/>
              </a:ext>
            </a:extLst>
          </p:cNvPr>
          <p:cNvSpPr txBox="1"/>
          <p:nvPr/>
        </p:nvSpPr>
        <p:spPr>
          <a:xfrm>
            <a:off x="127590" y="6413120"/>
            <a:ext cx="11936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Vondrasek, J.R. 2023. Observations of Coordinated Song, Courtship Display, Courtship Feeding, and Copulation in Northern Cardinals (Cardinalis cardinalis) in Virginia. 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Northeastern Naturalist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30(4), N71-N74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84530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E7730D-FDDC-8B61-9479-387B46C5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179877"/>
            <a:ext cx="5189964" cy="2237925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48A81-8154-03CB-F7AC-B3D51CC45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2107822"/>
            <a:ext cx="5189963" cy="2470031"/>
          </a:xfrm>
        </p:spPr>
        <p:txBody>
          <a:bodyPr>
            <a:no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Despite pronounced sexual dichromatism, a lot of similarities in behavior between males and females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Even a well studied, common bird like the cardinal can continue to yield surprises and insight into bird behavior and ecology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Keep your eyes and ears open</a:t>
            </a:r>
          </a:p>
        </p:txBody>
      </p:sp>
      <p:pic>
        <p:nvPicPr>
          <p:cNvPr id="2" name="Picture Placeholder 5" descr="A bird on a tree branch&#10;&#10;Description automatically generated">
            <a:extLst>
              <a:ext uri="{FF2B5EF4-FFF2-40B4-BE49-F238E27FC236}">
                <a16:creationId xmlns:a16="http://schemas.microsoft.com/office/drawing/2014/main" id="{6355202C-B55D-C217-E5E0-56360DFB3D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7" b="11782"/>
          <a:stretch/>
        </p:blipFill>
        <p:spPr>
          <a:xfrm>
            <a:off x="6280340" y="489856"/>
            <a:ext cx="5349331" cy="587828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E13636-D998-4A75-8C1B-EDBD9E57D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72E4D5-7CCB-4D76-86FF-83359027D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157E85C-F0F3-D7F8-99F5-9F27D2F6A410}"/>
              </a:ext>
            </a:extLst>
          </p:cNvPr>
          <p:cNvSpPr txBox="1"/>
          <p:nvPr/>
        </p:nvSpPr>
        <p:spPr>
          <a:xfrm>
            <a:off x="8235254" y="5878276"/>
            <a:ext cx="347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Photo credit: JoAnn </a:t>
            </a:r>
            <a:r>
              <a:rPr lang="en-US" dirty="0" err="1"/>
              <a:t>Dalley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80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8EEE-E0EE-665C-C52A-323BBFB30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723015"/>
            <a:ext cx="5405805" cy="845288"/>
          </a:xfrm>
        </p:spPr>
        <p:txBody>
          <a:bodyPr/>
          <a:lstStyle/>
          <a:p>
            <a:r>
              <a:rPr lang="en-US" sz="4400" dirty="0"/>
              <a:t>Acknowledgements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AAB72-194E-97D8-7690-BB8FF8DC4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1892595"/>
            <a:ext cx="4287393" cy="3976393"/>
          </a:xfrm>
        </p:spPr>
        <p:txBody>
          <a:bodyPr/>
          <a:lstStyle/>
          <a:p>
            <a:r>
              <a:rPr lang="en-US" dirty="0"/>
              <a:t>North Carolina: Haven Wiley, Annie Newell Fugate, Caroline Stahala, Guian McKee</a:t>
            </a:r>
          </a:p>
          <a:p>
            <a:r>
              <a:rPr lang="en-US" dirty="0"/>
              <a:t>Virginia: Ezra Staengl, Guian McKee, PVBC Club Members for contributing photos!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22DF7C0-6B62-CD2E-E9B7-1ED8D2C30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t="8884" r="19668" b="9965"/>
          <a:stretch/>
        </p:blipFill>
        <p:spPr bwMode="auto">
          <a:xfrm>
            <a:off x="7031422" y="816871"/>
            <a:ext cx="3049207" cy="505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F4EB27-2433-1191-4089-9357445615ED}"/>
              </a:ext>
            </a:extLst>
          </p:cNvPr>
          <p:cNvSpPr txBox="1"/>
          <p:nvPr/>
        </p:nvSpPr>
        <p:spPr>
          <a:xfrm>
            <a:off x="6705600" y="5968180"/>
            <a:ext cx="401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</a:t>
            </a:r>
            <a:r>
              <a:rPr lang="en-US" b="0" i="0" dirty="0">
                <a:solidFill>
                  <a:srgbClr val="222222"/>
                </a:solidFill>
                <a:effectLst/>
              </a:rPr>
              <a:t>Doug Campbell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646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BB0A2-D090-FBFF-DC23-31B3559D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“Wander around Mason Farm and see what is interesting”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99AE1-837F-9AD3-0E4E-0FD13C258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-- My graduate advisor when I arrived at UNC  in 1997 interested in bird behavior, specifically cooperative hunting in Harris Hawks….</a:t>
            </a:r>
          </a:p>
        </p:txBody>
      </p:sp>
      <p:pic>
        <p:nvPicPr>
          <p:cNvPr id="3074" name="Picture 2" descr="May be an image of bird">
            <a:extLst>
              <a:ext uri="{FF2B5EF4-FFF2-40B4-BE49-F238E27FC236}">
                <a16:creationId xmlns:a16="http://schemas.microsoft.com/office/drawing/2014/main" id="{725E8B24-A705-E727-0BF2-EC05B3E5A8F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9" b="1550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91D09-0272-8F6C-1DDB-0D26DDE80050}"/>
              </a:ext>
            </a:extLst>
          </p:cNvPr>
          <p:cNvSpPr txBox="1"/>
          <p:nvPr/>
        </p:nvSpPr>
        <p:spPr>
          <a:xfrm>
            <a:off x="7041533" y="5943600"/>
            <a:ext cx="347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Photo credit: Ana Maria Allard</a:t>
            </a:r>
          </a:p>
        </p:txBody>
      </p:sp>
    </p:spTree>
    <p:extLst>
      <p:ext uri="{BB962C8B-B14F-4D97-AF65-F5344CB8AC3E}">
        <p14:creationId xmlns:p14="http://schemas.microsoft.com/office/powerpoint/2010/main" val="3231904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93FF-1D7D-1B35-4EC3-885B636B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22" y="657673"/>
            <a:ext cx="6586018" cy="1524860"/>
          </a:xfrm>
        </p:spPr>
        <p:txBody>
          <a:bodyPr/>
          <a:lstStyle/>
          <a:p>
            <a:r>
              <a:rPr lang="en-US" sz="4000" dirty="0"/>
              <a:t>Unseen influences in my choice of research topic 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6EC98-2C82-0CDF-4AF2-8952B4C9E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4736" y="972657"/>
            <a:ext cx="2184140" cy="1716246"/>
          </a:xfrm>
        </p:spPr>
        <p:txBody>
          <a:bodyPr/>
          <a:lstStyle/>
          <a:p>
            <a:r>
              <a:rPr lang="en-US" dirty="0"/>
              <a:t>My high school mascot…</a:t>
            </a:r>
          </a:p>
        </p:txBody>
      </p:sp>
      <p:pic>
        <p:nvPicPr>
          <p:cNvPr id="16388" name="Picture 4" descr="undefined">
            <a:extLst>
              <a:ext uri="{FF2B5EF4-FFF2-40B4-BE49-F238E27FC236}">
                <a16:creationId xmlns:a16="http://schemas.microsoft.com/office/drawing/2014/main" id="{D67FB3AB-C152-909B-0969-513175A2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994" y="503893"/>
            <a:ext cx="2412373" cy="292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1D64F583-A95C-9C02-B01C-9A853E337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58" y="3195272"/>
            <a:ext cx="3410134" cy="303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6E31DA05-7C1D-0E67-CE5B-D0CABCA6E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1" y="2503267"/>
            <a:ext cx="4006770" cy="358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337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72F39EC-E3EE-4656-9F90-4752BEDD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singing?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8D7B2E-A23A-0820-1F38-F0B5E687E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Can you tell? </a:t>
            </a:r>
          </a:p>
          <a:p>
            <a:r>
              <a:rPr lang="en-US" dirty="0"/>
              <a:t>Why do both male and female cardinals sing? </a:t>
            </a:r>
          </a:p>
        </p:txBody>
      </p:sp>
      <p:pic>
        <p:nvPicPr>
          <p:cNvPr id="2050" name="Picture 2" descr="May be an image of bird">
            <a:extLst>
              <a:ext uri="{FF2B5EF4-FFF2-40B4-BE49-F238E27FC236}">
                <a16:creationId xmlns:a16="http://schemas.microsoft.com/office/drawing/2014/main" id="{F939573E-ED9A-7CE6-C18E-6DA2348D021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7" b="248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7D46CA-3682-C4CB-294F-B591ED7AECC0}"/>
              </a:ext>
            </a:extLst>
          </p:cNvPr>
          <p:cNvSpPr txBox="1"/>
          <p:nvPr/>
        </p:nvSpPr>
        <p:spPr>
          <a:xfrm>
            <a:off x="7041533" y="5943600"/>
            <a:ext cx="347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Photo credit: Taylor Horton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B702A68D-32F5-7254-A485-FA48D96B973E}"/>
              </a:ext>
            </a:extLst>
          </p:cNvPr>
          <p:cNvSpPr/>
          <p:nvPr/>
        </p:nvSpPr>
        <p:spPr>
          <a:xfrm>
            <a:off x="3891516" y="762333"/>
            <a:ext cx="2594344" cy="1725686"/>
          </a:xfrm>
          <a:prstGeom prst="wedgeEllipseCallout">
            <a:avLst>
              <a:gd name="adj1" fmla="val 77118"/>
              <a:gd name="adj2" fmla="val -3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EC760E-1647-D0C0-F7EB-6552D7670A43}"/>
              </a:ext>
            </a:extLst>
          </p:cNvPr>
          <p:cNvSpPr txBox="1"/>
          <p:nvPr/>
        </p:nvSpPr>
        <p:spPr>
          <a:xfrm>
            <a:off x="4178596" y="1282799"/>
            <a:ext cx="2402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Birdee </a:t>
            </a:r>
            <a:r>
              <a:rPr lang="en-US" sz="2400" dirty="0" err="1"/>
              <a:t>birdee</a:t>
            </a:r>
            <a:r>
              <a:rPr lang="en-US" sz="2400" dirty="0"/>
              <a:t> </a:t>
            </a:r>
            <a:r>
              <a:rPr lang="en-US" sz="2400" dirty="0" err="1"/>
              <a:t>birdee</a:t>
            </a:r>
            <a:r>
              <a:rPr lang="en-US" sz="2400" dirty="0"/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38742A-3CAB-6977-B8B3-6D84E4200857}"/>
              </a:ext>
            </a:extLst>
          </p:cNvPr>
          <p:cNvSpPr txBox="1"/>
          <p:nvPr/>
        </p:nvSpPr>
        <p:spPr>
          <a:xfrm>
            <a:off x="639097" y="5506065"/>
            <a:ext cx="441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https://www.inaturalist.org/observations/152627955</a:t>
            </a:r>
          </a:p>
        </p:txBody>
      </p:sp>
    </p:spTree>
    <p:extLst>
      <p:ext uri="{BB962C8B-B14F-4D97-AF65-F5344CB8AC3E}">
        <p14:creationId xmlns:p14="http://schemas.microsoft.com/office/powerpoint/2010/main" val="4069997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BF32-10C6-314F-AA23-BFC5124E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singing?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F0417-9EE8-9E1A-3AD8-23F8D0D3C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Can you tell? </a:t>
            </a:r>
          </a:p>
          <a:p>
            <a:r>
              <a:rPr lang="en-US" dirty="0"/>
              <a:t>Why do both male and female cardinals sing? </a:t>
            </a:r>
          </a:p>
          <a:p>
            <a:endParaRPr lang="en-US" dirty="0"/>
          </a:p>
        </p:txBody>
      </p:sp>
      <p:pic>
        <p:nvPicPr>
          <p:cNvPr id="4098" name="Picture 2" descr="May be an image of bird">
            <a:extLst>
              <a:ext uri="{FF2B5EF4-FFF2-40B4-BE49-F238E27FC236}">
                <a16:creationId xmlns:a16="http://schemas.microsoft.com/office/drawing/2014/main" id="{995814A0-5641-7EDE-6C48-12EEB55BD78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220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8F95C8-4BCB-7567-992C-CE68DED52AA1}"/>
              </a:ext>
            </a:extLst>
          </p:cNvPr>
          <p:cNvSpPr txBox="1"/>
          <p:nvPr/>
        </p:nvSpPr>
        <p:spPr>
          <a:xfrm>
            <a:off x="7041533" y="5943600"/>
            <a:ext cx="347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Photo credit: Kim Beard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9ED562D-7415-7852-DC8A-9C9536CF2F78}"/>
              </a:ext>
            </a:extLst>
          </p:cNvPr>
          <p:cNvSpPr/>
          <p:nvPr/>
        </p:nvSpPr>
        <p:spPr>
          <a:xfrm>
            <a:off x="8527312" y="464621"/>
            <a:ext cx="2594344" cy="1725686"/>
          </a:xfrm>
          <a:prstGeom prst="wedgeEllipseCallout">
            <a:avLst>
              <a:gd name="adj1" fmla="val -56489"/>
              <a:gd name="adj2" fmla="val 5387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253B58-D356-EA18-A156-53FF08E84E7C}"/>
              </a:ext>
            </a:extLst>
          </p:cNvPr>
          <p:cNvSpPr txBox="1"/>
          <p:nvPr/>
        </p:nvSpPr>
        <p:spPr>
          <a:xfrm>
            <a:off x="8814392" y="985087"/>
            <a:ext cx="2402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Birdee </a:t>
            </a:r>
            <a:r>
              <a:rPr lang="en-US" sz="2400" dirty="0" err="1"/>
              <a:t>birdee</a:t>
            </a:r>
            <a:r>
              <a:rPr lang="en-US" sz="2400" dirty="0"/>
              <a:t> </a:t>
            </a:r>
            <a:r>
              <a:rPr lang="en-US" sz="2400" dirty="0" err="1"/>
              <a:t>birdee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1315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EB733-47F3-7252-E1F5-89A0AA71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06" y="-361296"/>
            <a:ext cx="4287393" cy="2450593"/>
          </a:xfrm>
        </p:spPr>
        <p:txBody>
          <a:bodyPr/>
          <a:lstStyle/>
          <a:p>
            <a:r>
              <a:rPr lang="en-US" sz="3600" dirty="0"/>
              <a:t>Key Findings from North Carolina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FE1DD-E80B-C2C6-F8F0-AE62C61F4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8305" y="2177781"/>
            <a:ext cx="4287393" cy="401036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Males and females have similar repertoire sizes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 could not detect any consistent differences by sex in song by ear, and only a few with acoustic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Pairs respond aggressively to intruders of both sexes – and appear to distinguish between strangers and neighbors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122" name="Picture 2" descr="May be an image of bird">
            <a:extLst>
              <a:ext uri="{FF2B5EF4-FFF2-40B4-BE49-F238E27FC236}">
                <a16:creationId xmlns:a16="http://schemas.microsoft.com/office/drawing/2014/main" id="{BD62F91D-ABE8-0659-70E7-2FD19A565A3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r="39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0E2247-7008-EACE-BAB5-D93687A89B15}"/>
              </a:ext>
            </a:extLst>
          </p:cNvPr>
          <p:cNvSpPr txBox="1"/>
          <p:nvPr/>
        </p:nvSpPr>
        <p:spPr>
          <a:xfrm>
            <a:off x="7041533" y="5943600"/>
            <a:ext cx="347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Photo credit: Wendy Ann Guest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2EAC3F2-A3AF-604F-FC1D-E901AFBD8910}"/>
              </a:ext>
            </a:extLst>
          </p:cNvPr>
          <p:cNvSpPr/>
          <p:nvPr/>
        </p:nvSpPr>
        <p:spPr>
          <a:xfrm>
            <a:off x="8814391" y="180753"/>
            <a:ext cx="3147237" cy="1997028"/>
          </a:xfrm>
          <a:prstGeom prst="wedgeEllipseCallout">
            <a:avLst>
              <a:gd name="adj1" fmla="val -58671"/>
              <a:gd name="adj2" fmla="val 4599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D02F0-30E3-7185-A530-C1B1436FEFF4}"/>
              </a:ext>
            </a:extLst>
          </p:cNvPr>
          <p:cNvSpPr txBox="1"/>
          <p:nvPr/>
        </p:nvSpPr>
        <p:spPr>
          <a:xfrm>
            <a:off x="9484242" y="680484"/>
            <a:ext cx="2030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Summarize 5 years of research in two slides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81659-B655-3129-03A6-37777A6DDE9A}"/>
              </a:ext>
            </a:extLst>
          </p:cNvPr>
          <p:cNvSpPr txBox="1"/>
          <p:nvPr/>
        </p:nvSpPr>
        <p:spPr>
          <a:xfrm>
            <a:off x="191386" y="6507126"/>
            <a:ext cx="12000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Vondrasek, J.R. 2003. The evolution of communication and territoriality in the northern cardinal (Cardinalis cardinalis).</a:t>
            </a:r>
          </a:p>
        </p:txBody>
      </p:sp>
    </p:spTree>
    <p:extLst>
      <p:ext uri="{BB962C8B-B14F-4D97-AF65-F5344CB8AC3E}">
        <p14:creationId xmlns:p14="http://schemas.microsoft.com/office/powerpoint/2010/main" val="2038746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5F60170-91B4-45F0-B88B-9C07AEC4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C54CD-D826-5BB4-03A3-3951DA84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07" y="702870"/>
            <a:ext cx="5614993" cy="3093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Females in newly established pairs sing at a much higher rate than females in established pairs</a:t>
            </a:r>
            <a:br>
              <a:rPr lang="en-US" sz="3200" dirty="0"/>
            </a:br>
            <a:endParaRPr lang="en-US" sz="66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332F4B0-812F-B880-FC40-D16F1BF240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</a:blip>
          <a:srcRect t="1101" r="-2" b="-2"/>
          <a:stretch/>
        </p:blipFill>
        <p:spPr>
          <a:xfrm>
            <a:off x="6280340" y="489856"/>
            <a:ext cx="5349331" cy="587828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84CC28-1690-471E-9AE2-3198EB8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6E6137-4B85-4A65-BCC4-9BAB3D0D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A5D1D-D7D0-4227-66FA-809A18BB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Males show similar trend, but not a significant difference.</a:t>
            </a:r>
          </a:p>
          <a:p>
            <a:endParaRPr lang="en-US" dirty="0"/>
          </a:p>
          <a:p>
            <a:r>
              <a:rPr lang="en-US" dirty="0"/>
              <a:t>Unclear if there is an interaction between age and pair-status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E7ADF-58ED-268A-B4DA-1951EEE70D94}"/>
              </a:ext>
            </a:extLst>
          </p:cNvPr>
          <p:cNvSpPr txBox="1"/>
          <p:nvPr/>
        </p:nvSpPr>
        <p:spPr>
          <a:xfrm>
            <a:off x="157317" y="6476932"/>
            <a:ext cx="11814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400" spc="25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Vondrasek, J.R. 2006. Social factors affect the singing rates of female northern cardinals </a:t>
            </a:r>
            <a:r>
              <a:rPr lang="en-US" sz="1400" i="1" kern="1400" spc="25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Cardinalis </a:t>
            </a:r>
            <a:r>
              <a:rPr lang="en-US" sz="1400" i="1" kern="1400" spc="25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cardinalis</a:t>
            </a:r>
            <a:r>
              <a:rPr lang="en-US" sz="1400" kern="1400" spc="25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i="1" kern="1400" spc="25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Journal of Avian Biology</a:t>
            </a:r>
            <a:r>
              <a:rPr lang="en-US" sz="1400" kern="1400" spc="25" dirty="0">
                <a:effectLst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1400" kern="1400" spc="25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37: 52-57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0106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47213-C156-FC2C-A3C8-6135E66B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AAD17-8563-5B67-7E4B-1047570D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797442"/>
            <a:ext cx="4287393" cy="1366284"/>
          </a:xfrm>
        </p:spPr>
        <p:txBody>
          <a:bodyPr/>
          <a:lstStyle/>
          <a:p>
            <a:r>
              <a:rPr lang="en-US" sz="2800" dirty="0"/>
              <a:t>Flocking in the winter, but with retained dominance on summer territories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C4D99-7C21-4E19-272D-04EA3FB7F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2330" y="2296633"/>
            <a:ext cx="4287393" cy="3356281"/>
          </a:xfrm>
        </p:spPr>
        <p:txBody>
          <a:bodyPr>
            <a:normAutofit/>
          </a:bodyPr>
          <a:lstStyle/>
          <a:p>
            <a:r>
              <a:rPr lang="en-US" dirty="0"/>
              <a:t>In North Carolina: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Males retain dominance at artificial feeding sites within their previous summer territories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Females probably do as well (less clear)</a:t>
            </a:r>
          </a:p>
        </p:txBody>
      </p:sp>
      <p:pic>
        <p:nvPicPr>
          <p:cNvPr id="12290" name="Picture 2" descr="May be an image of woodpecker">
            <a:extLst>
              <a:ext uri="{FF2B5EF4-FFF2-40B4-BE49-F238E27FC236}">
                <a16:creationId xmlns:a16="http://schemas.microsoft.com/office/drawing/2014/main" id="{E32C27B1-4B02-8BC3-D1C6-5556C31C22B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13927"/>
          <a:stretch>
            <a:fillRect/>
          </a:stretch>
        </p:blipFill>
        <p:spPr bwMode="auto">
          <a:xfrm>
            <a:off x="5369340" y="987425"/>
            <a:ext cx="6260330" cy="473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9A7414-F5CE-344C-F264-8E3C4D1C456C}"/>
              </a:ext>
            </a:extLst>
          </p:cNvPr>
          <p:cNvSpPr txBox="1"/>
          <p:nvPr/>
        </p:nvSpPr>
        <p:spPr>
          <a:xfrm>
            <a:off x="7214616" y="5868988"/>
            <a:ext cx="420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Kim Beard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9021D7-2A38-8670-5E95-1FFEB6593BDB}"/>
              </a:ext>
            </a:extLst>
          </p:cNvPr>
          <p:cNvSpPr txBox="1"/>
          <p:nvPr/>
        </p:nvSpPr>
        <p:spPr>
          <a:xfrm>
            <a:off x="191386" y="6507126"/>
            <a:ext cx="12000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Vondrasek, J.R. 2003. The evolution of communication and territoriality in the northern cardinal (Cardinalis cardinalis).</a:t>
            </a:r>
          </a:p>
        </p:txBody>
      </p:sp>
    </p:spTree>
    <p:extLst>
      <p:ext uri="{BB962C8B-B14F-4D97-AF65-F5344CB8AC3E}">
        <p14:creationId xmlns:p14="http://schemas.microsoft.com/office/powerpoint/2010/main" val="1367170082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Custom 88">
      <a:dk1>
        <a:sysClr val="windowText" lastClr="000000"/>
      </a:dk1>
      <a:lt1>
        <a:sysClr val="window" lastClr="FFFFFF"/>
      </a:lt1>
      <a:dk2>
        <a:srgbClr val="18223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939393"/>
      </a:accent6>
      <a:hlink>
        <a:srgbClr val="3E8FF1"/>
      </a:hlink>
      <a:folHlink>
        <a:srgbClr val="939393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</TotalTime>
  <Words>1030</Words>
  <Application>Microsoft Office PowerPoint</Application>
  <PresentationFormat>Widescreen</PresentationFormat>
  <Paragraphs>105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Unicode MS</vt:lpstr>
      <vt:lpstr>Calibri</vt:lpstr>
      <vt:lpstr>Seaford</vt:lpstr>
      <vt:lpstr>Times New Roman</vt:lpstr>
      <vt:lpstr>LevelVTI</vt:lpstr>
      <vt:lpstr>Behavior and Ecology of Northern Cardinals</vt:lpstr>
      <vt:lpstr>Research background</vt:lpstr>
      <vt:lpstr>“Wander around Mason Farm and see what is interesting”</vt:lpstr>
      <vt:lpstr>Unseen influences in my choice of research topic ? </vt:lpstr>
      <vt:lpstr>Who is singing? </vt:lpstr>
      <vt:lpstr>Who is singing? </vt:lpstr>
      <vt:lpstr>Key Findings from North Carolina </vt:lpstr>
      <vt:lpstr>Females in newly established pairs sing at a much higher rate than females in established pairs </vt:lpstr>
      <vt:lpstr>Flocking in the winter, but with retained dominance on summer territories</vt:lpstr>
      <vt:lpstr>PowerPoint Presentation</vt:lpstr>
      <vt:lpstr>Winter Diet of Cardinals in the VA Piedmont</vt:lpstr>
      <vt:lpstr>PowerPoint Presentation</vt:lpstr>
      <vt:lpstr>Key Findings</vt:lpstr>
      <vt:lpstr>Some of the nonnative plants consumed</vt:lpstr>
      <vt:lpstr>Behavioral observations – Virginia 2005-present</vt:lpstr>
      <vt:lpstr>Female singing on nest, male delivering food </vt:lpstr>
      <vt:lpstr>Males incubating eggs?  Females singing to indicate this need?</vt:lpstr>
      <vt:lpstr>Courtship display is connected to song  in both sexes prior to copulation</vt:lpstr>
      <vt:lpstr>PowerPoint Presentation</vt:lpstr>
      <vt:lpstr>Courtship feeding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Behavior and Ecology of Northern Cardinals</dc:title>
  <dc:creator>Joanna Vondrasek</dc:creator>
  <cp:lastModifiedBy>Joanna Vondrasek</cp:lastModifiedBy>
  <cp:revision>17</cp:revision>
  <dcterms:created xsi:type="dcterms:W3CDTF">2024-03-02T16:42:37Z</dcterms:created>
  <dcterms:modified xsi:type="dcterms:W3CDTF">2024-03-06T20:53:46Z</dcterms:modified>
</cp:coreProperties>
</file>